
<file path=[Content_Types].xml><?xml version="1.0" encoding="utf-8"?>
<Types xmlns="http://schemas.openxmlformats.org/package/2006/content-types"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ppt" ContentType="application/vnd.ms-powerpoi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413" r:id="rId2"/>
    <p:sldId id="414" r:id="rId3"/>
  </p:sldIdLst>
  <p:sldSz cx="9144000" cy="6858000" type="screen4x3"/>
  <p:notesSz cx="6797675" cy="9926638"/>
  <p:defaultTextStyle>
    <a:defPPr>
      <a:defRPr lang="zh-CN"/>
    </a:defPPr>
    <a:lvl1pPr algn="l" defTabSz="1023938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511175" indent="-53975" algn="l" defTabSz="1023938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1023938" indent="-109538" algn="l" defTabSz="1023938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535113" indent="-163513" algn="l" defTabSz="1023938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2047875" indent="-219075" algn="l" defTabSz="1023938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00FF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88" autoAdjust="0"/>
    <p:restoredTop sz="94620" autoAdjust="0"/>
  </p:normalViewPr>
  <p:slideViewPr>
    <p:cSldViewPr>
      <p:cViewPr varScale="1">
        <p:scale>
          <a:sx n="71" d="100"/>
          <a:sy n="71" d="100"/>
        </p:scale>
        <p:origin x="-156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jpeg>
</file>

<file path=ppt/media/image2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02402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02402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50B5F1CC-496A-4363-873F-103605D5190F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02402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102402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3591185-035C-4F8E-BA31-A346D0782E0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1173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1023938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511175" algn="l" defTabSz="1023938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1023938" algn="l" defTabSz="1023938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535113" algn="l" defTabSz="1023938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2047875" algn="l" defTabSz="1023938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560064" algn="l" defTabSz="1024026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72077" algn="l" defTabSz="1024026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84090" algn="l" defTabSz="1024026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96102" algn="l" defTabSz="1024026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6"/>
          </a:xfrm>
          <a:prstGeom prst="rect">
            <a:avLst/>
          </a:prstGeom>
        </p:spPr>
        <p:txBody>
          <a:bodyPr lIns="102402" tIns="51201" rIns="102402" bIns="5120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1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512013" indent="0" algn="ctr">
              <a:buNone/>
              <a:defRPr/>
            </a:lvl2pPr>
            <a:lvl3pPr marL="1024026" indent="0" algn="ctr">
              <a:buNone/>
              <a:defRPr/>
            </a:lvl3pPr>
            <a:lvl4pPr marL="1536038" indent="0" algn="ctr">
              <a:buNone/>
              <a:defRPr/>
            </a:lvl4pPr>
            <a:lvl5pPr marL="2048051" indent="0" algn="ctr">
              <a:buNone/>
              <a:defRPr/>
            </a:lvl5pPr>
            <a:lvl6pPr marL="2560064" indent="0" algn="ctr">
              <a:buNone/>
              <a:defRPr/>
            </a:lvl6pPr>
            <a:lvl7pPr marL="3072077" indent="0" algn="ctr">
              <a:buNone/>
              <a:defRPr/>
            </a:lvl7pPr>
            <a:lvl8pPr marL="3584090" indent="0" algn="ctr">
              <a:buNone/>
              <a:defRPr/>
            </a:lvl8pPr>
            <a:lvl9pPr marL="4096102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7054E9-0212-42DF-BE3D-D39080437A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28624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4637"/>
            <a:ext cx="8229600" cy="1143000"/>
          </a:xfrm>
          <a:prstGeom prst="rect">
            <a:avLst/>
          </a:prstGeom>
        </p:spPr>
        <p:txBody>
          <a:bodyPr lIns="102402" tIns="51201" rIns="102402" bIns="5120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757D42-68DC-4700-A08D-EA3484CD1A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1481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 vert="eaVert" lIns="102402" tIns="51201" rIns="102402" bIns="5120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6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5E06AB-2EB8-4273-9A87-6D65034FFCF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9367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1" y="274638"/>
            <a:ext cx="8229600" cy="585152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3550E8-59BB-4A06-B578-BFA24193F6B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42121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4637"/>
            <a:ext cx="8229600" cy="1143000"/>
          </a:xfrm>
          <a:prstGeom prst="rect">
            <a:avLst/>
          </a:prstGeom>
        </p:spPr>
        <p:txBody>
          <a:bodyPr lIns="102402" tIns="51201" rIns="102402" bIns="5120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3CAFD8-0D1C-4488-AC3A-41F79E72086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41959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4"/>
          </a:xfrm>
          <a:prstGeom prst="rect">
            <a:avLst/>
          </a:prstGeom>
        </p:spPr>
        <p:txBody>
          <a:bodyPr lIns="102402" tIns="51201" rIns="102402" bIns="51201" anchor="t"/>
          <a:lstStyle>
            <a:lvl1pPr algn="l">
              <a:defRPr sz="44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200"/>
            </a:lvl1pPr>
            <a:lvl2pPr marL="512013" indent="0">
              <a:buNone/>
              <a:defRPr sz="2000"/>
            </a:lvl2pPr>
            <a:lvl3pPr marL="1024026" indent="0">
              <a:buNone/>
              <a:defRPr sz="1800"/>
            </a:lvl3pPr>
            <a:lvl4pPr marL="1536038" indent="0">
              <a:buNone/>
              <a:defRPr sz="1600"/>
            </a:lvl4pPr>
            <a:lvl5pPr marL="2048051" indent="0">
              <a:buNone/>
              <a:defRPr sz="1600"/>
            </a:lvl5pPr>
            <a:lvl6pPr marL="2560064" indent="0">
              <a:buNone/>
              <a:defRPr sz="1600"/>
            </a:lvl6pPr>
            <a:lvl7pPr marL="3072077" indent="0">
              <a:buNone/>
              <a:defRPr sz="1600"/>
            </a:lvl7pPr>
            <a:lvl8pPr marL="3584090" indent="0">
              <a:buNone/>
              <a:defRPr sz="1600"/>
            </a:lvl8pPr>
            <a:lvl9pPr marL="4096102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9CB3EF-FF87-425F-8842-61EC09EDC37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19991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4637"/>
            <a:ext cx="8229600" cy="1143000"/>
          </a:xfrm>
          <a:prstGeom prst="rect">
            <a:avLst/>
          </a:prstGeom>
        </p:spPr>
        <p:txBody>
          <a:bodyPr lIns="102402" tIns="51201" rIns="102402" bIns="5120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1FB746-2433-40E2-B835-B1634486FAC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29724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4637"/>
            <a:ext cx="8229600" cy="1143000"/>
          </a:xfrm>
          <a:prstGeom prst="rect">
            <a:avLst/>
          </a:prstGeom>
        </p:spPr>
        <p:txBody>
          <a:bodyPr lIns="102402" tIns="51201" rIns="102402" bIns="51201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2013" indent="0">
              <a:buNone/>
              <a:defRPr sz="2200" b="1"/>
            </a:lvl2pPr>
            <a:lvl3pPr marL="1024026" indent="0">
              <a:buNone/>
              <a:defRPr sz="2000" b="1"/>
            </a:lvl3pPr>
            <a:lvl4pPr marL="1536038" indent="0">
              <a:buNone/>
              <a:defRPr sz="1800" b="1"/>
            </a:lvl4pPr>
            <a:lvl5pPr marL="2048051" indent="0">
              <a:buNone/>
              <a:defRPr sz="1800" b="1"/>
            </a:lvl5pPr>
            <a:lvl6pPr marL="2560064" indent="0">
              <a:buNone/>
              <a:defRPr sz="1800" b="1"/>
            </a:lvl6pPr>
            <a:lvl7pPr marL="3072077" indent="0">
              <a:buNone/>
              <a:defRPr sz="1800" b="1"/>
            </a:lvl7pPr>
            <a:lvl8pPr marL="3584090" indent="0">
              <a:buNone/>
              <a:defRPr sz="1800" b="1"/>
            </a:lvl8pPr>
            <a:lvl9pPr marL="4096102" indent="0">
              <a:buNone/>
              <a:defRPr sz="18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7" y="1535114"/>
            <a:ext cx="4041775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2013" indent="0">
              <a:buNone/>
              <a:defRPr sz="2200" b="1"/>
            </a:lvl2pPr>
            <a:lvl3pPr marL="1024026" indent="0">
              <a:buNone/>
              <a:defRPr sz="2000" b="1"/>
            </a:lvl3pPr>
            <a:lvl4pPr marL="1536038" indent="0">
              <a:buNone/>
              <a:defRPr sz="1800" b="1"/>
            </a:lvl4pPr>
            <a:lvl5pPr marL="2048051" indent="0">
              <a:buNone/>
              <a:defRPr sz="1800" b="1"/>
            </a:lvl5pPr>
            <a:lvl6pPr marL="2560064" indent="0">
              <a:buNone/>
              <a:defRPr sz="1800" b="1"/>
            </a:lvl6pPr>
            <a:lvl7pPr marL="3072077" indent="0">
              <a:buNone/>
              <a:defRPr sz="1800" b="1"/>
            </a:lvl7pPr>
            <a:lvl8pPr marL="3584090" indent="0">
              <a:buNone/>
              <a:defRPr sz="1800" b="1"/>
            </a:lvl8pPr>
            <a:lvl9pPr marL="4096102" indent="0">
              <a:buNone/>
              <a:defRPr sz="18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7DC231-915D-402F-BD32-D3213A1C923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7512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4637"/>
            <a:ext cx="8229600" cy="1143000"/>
          </a:xfrm>
          <a:prstGeom prst="rect">
            <a:avLst/>
          </a:prstGeom>
        </p:spPr>
        <p:txBody>
          <a:bodyPr lIns="102402" tIns="51201" rIns="102402" bIns="5120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B1CD02-2472-4897-ADC2-984EF616A44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93627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6E25FD-D0A9-47BB-A2BD-3EA017B6FC8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79352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</p:spPr>
        <p:txBody>
          <a:bodyPr lIns="102402" tIns="51201" rIns="102402" bIns="51201" anchor="b"/>
          <a:lstStyle>
            <a:lvl1pPr algn="l">
              <a:defRPr sz="22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0" cy="5853113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600"/>
            </a:lvl1pPr>
            <a:lvl2pPr marL="512013" indent="0">
              <a:buNone/>
              <a:defRPr sz="1300"/>
            </a:lvl2pPr>
            <a:lvl3pPr marL="1024026" indent="0">
              <a:buNone/>
              <a:defRPr sz="1200"/>
            </a:lvl3pPr>
            <a:lvl4pPr marL="1536038" indent="0">
              <a:buNone/>
              <a:defRPr sz="1000"/>
            </a:lvl4pPr>
            <a:lvl5pPr marL="2048051" indent="0">
              <a:buNone/>
              <a:defRPr sz="1000"/>
            </a:lvl5pPr>
            <a:lvl6pPr marL="2560064" indent="0">
              <a:buNone/>
              <a:defRPr sz="1000"/>
            </a:lvl6pPr>
            <a:lvl7pPr marL="3072077" indent="0">
              <a:buNone/>
              <a:defRPr sz="1000"/>
            </a:lvl7pPr>
            <a:lvl8pPr marL="3584090" indent="0">
              <a:buNone/>
              <a:defRPr sz="1000"/>
            </a:lvl8pPr>
            <a:lvl9pPr marL="4096102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AFB162-CA63-4BA2-AF54-F48D868572B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72233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  <a:prstGeom prst="rect">
            <a:avLst/>
          </a:prstGeom>
        </p:spPr>
        <p:txBody>
          <a:bodyPr lIns="102402" tIns="51201" rIns="102402" bIns="51201" anchor="b"/>
          <a:lstStyle>
            <a:lvl1pPr algn="l">
              <a:defRPr sz="22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4"/>
            <a:ext cx="5486400" cy="4114800"/>
          </a:xfrm>
        </p:spPr>
        <p:txBody>
          <a:bodyPr/>
          <a:lstStyle>
            <a:lvl1pPr marL="0" indent="0">
              <a:buNone/>
              <a:defRPr sz="3600"/>
            </a:lvl1pPr>
            <a:lvl2pPr marL="512013" indent="0">
              <a:buNone/>
              <a:defRPr sz="3100"/>
            </a:lvl2pPr>
            <a:lvl3pPr marL="1024026" indent="0">
              <a:buNone/>
              <a:defRPr sz="2700"/>
            </a:lvl3pPr>
            <a:lvl4pPr marL="1536038" indent="0">
              <a:buNone/>
              <a:defRPr sz="2200"/>
            </a:lvl4pPr>
            <a:lvl5pPr marL="2048051" indent="0">
              <a:buNone/>
              <a:defRPr sz="2200"/>
            </a:lvl5pPr>
            <a:lvl6pPr marL="2560064" indent="0">
              <a:buNone/>
              <a:defRPr sz="2200"/>
            </a:lvl6pPr>
            <a:lvl7pPr marL="3072077" indent="0">
              <a:buNone/>
              <a:defRPr sz="2200"/>
            </a:lvl7pPr>
            <a:lvl8pPr marL="3584090" indent="0">
              <a:buNone/>
              <a:defRPr sz="2200"/>
            </a:lvl8pPr>
            <a:lvl9pPr marL="4096102" indent="0">
              <a:buNone/>
              <a:defRPr sz="22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600"/>
            </a:lvl1pPr>
            <a:lvl2pPr marL="512013" indent="0">
              <a:buNone/>
              <a:defRPr sz="1300"/>
            </a:lvl2pPr>
            <a:lvl3pPr marL="1024026" indent="0">
              <a:buNone/>
              <a:defRPr sz="1200"/>
            </a:lvl3pPr>
            <a:lvl4pPr marL="1536038" indent="0">
              <a:buNone/>
              <a:defRPr sz="1000"/>
            </a:lvl4pPr>
            <a:lvl5pPr marL="2048051" indent="0">
              <a:buNone/>
              <a:defRPr sz="1000"/>
            </a:lvl5pPr>
            <a:lvl6pPr marL="2560064" indent="0">
              <a:buNone/>
              <a:defRPr sz="1000"/>
            </a:lvl6pPr>
            <a:lvl7pPr marL="3072077" indent="0">
              <a:buNone/>
              <a:defRPr sz="1000"/>
            </a:lvl7pPr>
            <a:lvl8pPr marL="3584090" indent="0">
              <a:buNone/>
              <a:defRPr sz="1000"/>
            </a:lvl8pPr>
            <a:lvl9pPr marL="4096102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22C64A-8952-482C-8138-E33FEC54CDD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3335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2402" tIns="51201" rIns="102402" bIns="5120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2402" tIns="51201" rIns="102402" bIns="51201" numCol="1" anchor="t" anchorCtr="0" compatLnSpc="1">
            <a:prstTxWarp prst="textNoShape">
              <a:avLst/>
            </a:prstTxWarp>
          </a:bodyPr>
          <a:lstStyle>
            <a:lvl1pPr defTabSz="1024026" fontAlgn="auto">
              <a:spcBef>
                <a:spcPts val="0"/>
              </a:spcBef>
              <a:spcAft>
                <a:spcPts val="0"/>
              </a:spcAft>
              <a:defRPr sz="1600"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2402" tIns="51201" rIns="102402" bIns="51201" numCol="1" anchor="t" anchorCtr="0" compatLnSpc="1">
            <a:prstTxWarp prst="textNoShape">
              <a:avLst/>
            </a:prstTxWarp>
          </a:bodyPr>
          <a:lstStyle>
            <a:lvl1pPr algn="ctr" defTabSz="1024026" fontAlgn="auto">
              <a:spcBef>
                <a:spcPts val="0"/>
              </a:spcBef>
              <a:spcAft>
                <a:spcPts val="0"/>
              </a:spcAft>
              <a:defRPr sz="1600"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2402" tIns="51201" rIns="102402" bIns="51201" numCol="1" anchor="t" anchorCtr="0" compatLnSpc="1">
            <a:prstTxWarp prst="textNoShape">
              <a:avLst/>
            </a:prstTxWarp>
          </a:bodyPr>
          <a:lstStyle>
            <a:lvl1pPr algn="r" defTabSz="1024026" fontAlgn="auto">
              <a:spcBef>
                <a:spcPts val="0"/>
              </a:spcBef>
              <a:spcAft>
                <a:spcPts val="0"/>
              </a:spcAft>
              <a:defRPr sz="1600"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47510950-9709-47D0-9EC2-58FD2F8177A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7"/>
          <p:cNvSpPr>
            <a:spLocks noChangeArrowheads="1"/>
          </p:cNvSpPr>
          <p:nvPr userDrawn="1"/>
        </p:nvSpPr>
        <p:spPr bwMode="auto">
          <a:xfrm>
            <a:off x="216328" y="709532"/>
            <a:ext cx="7308000" cy="6857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102402" tIns="51201" rIns="102402" bIns="51201" anchor="ctr"/>
          <a:lstStyle/>
          <a:p>
            <a:pPr defTabSz="1024026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itchFamily="34" charset="0"/>
              <a:ea typeface="华文细黑" pitchFamily="2" charset="-122"/>
            </a:endParaRPr>
          </a:p>
        </p:txBody>
      </p:sp>
      <p:pic>
        <p:nvPicPr>
          <p:cNvPr id="2057" name="Picture 2" descr="C:\Users\01249120\Desktop\新品牌LOGO\海尔标志.jp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925" y="188913"/>
            <a:ext cx="140017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9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9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9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9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9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512013" algn="ctr" rtl="0" fontAlgn="base">
        <a:spcBef>
          <a:spcPct val="0"/>
        </a:spcBef>
        <a:spcAft>
          <a:spcPct val="0"/>
        </a:spcAft>
        <a:defRPr sz="49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1024026" algn="ctr" rtl="0" fontAlgn="base">
        <a:spcBef>
          <a:spcPct val="0"/>
        </a:spcBef>
        <a:spcAft>
          <a:spcPct val="0"/>
        </a:spcAft>
        <a:defRPr sz="49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536038" algn="ctr" rtl="0" fontAlgn="base">
        <a:spcBef>
          <a:spcPct val="0"/>
        </a:spcBef>
        <a:spcAft>
          <a:spcPct val="0"/>
        </a:spcAft>
        <a:defRPr sz="49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2048051" algn="ctr" rtl="0" fontAlgn="base">
        <a:spcBef>
          <a:spcPct val="0"/>
        </a:spcBef>
        <a:spcAft>
          <a:spcPct val="0"/>
        </a:spcAft>
        <a:defRPr sz="49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82588" indent="-382588" algn="l" rtl="0" eaLnBrk="0" fontAlgn="base" hangingPunct="0">
        <a:spcBef>
          <a:spcPct val="20000"/>
        </a:spcBef>
        <a:spcAft>
          <a:spcPct val="0"/>
        </a:spcAft>
        <a:buChar char="•"/>
        <a:defRPr sz="3600">
          <a:solidFill>
            <a:schemeClr val="tx1"/>
          </a:solidFill>
          <a:latin typeface="+mn-lt"/>
          <a:ea typeface="+mn-ea"/>
          <a:cs typeface="+mn-cs"/>
        </a:defRPr>
      </a:lvl1pPr>
      <a:lvl2pPr marL="831850" indent="-319088" algn="l" rtl="0" eaLnBrk="0" fontAlgn="base" hangingPunct="0">
        <a:spcBef>
          <a:spcPct val="20000"/>
        </a:spcBef>
        <a:spcAft>
          <a:spcPct val="0"/>
        </a:spcAft>
        <a:buChar char="–"/>
        <a:defRPr sz="3100">
          <a:solidFill>
            <a:schemeClr val="tx1"/>
          </a:solidFill>
          <a:latin typeface="+mn-lt"/>
          <a:ea typeface="+mn-ea"/>
        </a:defRPr>
      </a:lvl2pPr>
      <a:lvl3pPr marL="1279525" indent="-255588" algn="l" rtl="0" eaLnBrk="0" fontAlgn="base" hangingPunct="0">
        <a:spcBef>
          <a:spcPct val="20000"/>
        </a:spcBef>
        <a:spcAft>
          <a:spcPct val="0"/>
        </a:spcAft>
        <a:buChar char="•"/>
        <a:defRPr sz="2700">
          <a:solidFill>
            <a:schemeClr val="tx1"/>
          </a:solidFill>
          <a:latin typeface="+mn-lt"/>
          <a:ea typeface="+mn-ea"/>
        </a:defRPr>
      </a:lvl3pPr>
      <a:lvl4pPr marL="1790700" indent="-255588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  <a:ea typeface="+mn-ea"/>
        </a:defRPr>
      </a:lvl4pPr>
      <a:lvl5pPr marL="2303463" indent="-255588" algn="l" rtl="0" eaLnBrk="0" fontAlgn="base" hangingPunct="0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5pPr>
      <a:lvl6pPr marL="2816070" indent="-256006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6pPr>
      <a:lvl7pPr marL="3328083" indent="-256006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7pPr>
      <a:lvl8pPr marL="3840096" indent="-256006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8pPr>
      <a:lvl9pPr marL="4352109" indent="-256006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0240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2013" algn="l" defTabSz="10240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24026" algn="l" defTabSz="10240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36038" algn="l" defTabSz="10240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48051" algn="l" defTabSz="10240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60064" algn="l" defTabSz="10240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72077" algn="l" defTabSz="10240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84090" algn="l" defTabSz="10240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96102" algn="l" defTabSz="10240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PowerPoint_97-2003_____5.ppt"/><Relationship Id="rId13" Type="http://schemas.openxmlformats.org/officeDocument/2006/relationships/oleObject" Target="../embeddings/Microsoft_PowerPoint_97-2003_____10.ppt"/><Relationship Id="rId3" Type="http://schemas.openxmlformats.org/officeDocument/2006/relationships/oleObject" Target="../embeddings/Microsoft_PowerPoint_97-2003_____1.ppt"/><Relationship Id="rId7" Type="http://schemas.openxmlformats.org/officeDocument/2006/relationships/oleObject" Target="../embeddings/Microsoft_PowerPoint_97-2003_____4.ppt"/><Relationship Id="rId12" Type="http://schemas.openxmlformats.org/officeDocument/2006/relationships/oleObject" Target="../embeddings/Microsoft_PowerPoint_97-2003_____9.ppt"/><Relationship Id="rId17" Type="http://schemas.openxmlformats.org/officeDocument/2006/relationships/oleObject" Target="../embeddings/Microsoft_PowerPoint_97-2003_____14.ppt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Microsoft_PowerPoint_97-2003_____13.ppt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Microsoft_PowerPoint_97-2003_____3.ppt"/><Relationship Id="rId11" Type="http://schemas.openxmlformats.org/officeDocument/2006/relationships/oleObject" Target="../embeddings/Microsoft_PowerPoint_97-2003_____8.ppt"/><Relationship Id="rId5" Type="http://schemas.openxmlformats.org/officeDocument/2006/relationships/oleObject" Target="../embeddings/Microsoft_PowerPoint_97-2003_____2.ppt"/><Relationship Id="rId15" Type="http://schemas.openxmlformats.org/officeDocument/2006/relationships/oleObject" Target="../embeddings/Microsoft_PowerPoint_97-2003_____12.ppt"/><Relationship Id="rId10" Type="http://schemas.openxmlformats.org/officeDocument/2006/relationships/oleObject" Target="../embeddings/Microsoft_PowerPoint_97-2003_____7.ppt"/><Relationship Id="rId4" Type="http://schemas.openxmlformats.org/officeDocument/2006/relationships/image" Target="../media/image2.wmf"/><Relationship Id="rId9" Type="http://schemas.openxmlformats.org/officeDocument/2006/relationships/oleObject" Target="../embeddings/Microsoft_PowerPoint_97-2003_____6.ppt"/><Relationship Id="rId14" Type="http://schemas.openxmlformats.org/officeDocument/2006/relationships/oleObject" Target="../embeddings/Microsoft_PowerPoint_97-2003_____11.pp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Box 3"/>
          <p:cNvSpPr txBox="1">
            <a:spLocks noChangeArrowheads="1"/>
          </p:cNvSpPr>
          <p:nvPr/>
        </p:nvSpPr>
        <p:spPr bwMode="auto">
          <a:xfrm>
            <a:off x="347663" y="260648"/>
            <a:ext cx="6695726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eaLnBrk="1" hangingPunct="1">
              <a:defRPr sz="2400" b="1">
                <a:latin typeface="微软雅黑" pitchFamily="34" charset="-122"/>
                <a:ea typeface="微软雅黑" pitchFamily="34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defTabSz="1023938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defTabSz="1023938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defTabSz="1023938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defTabSz="1023938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zh-CN" altLang="en-US" dirty="0" smtClean="0"/>
              <a:t>互联互通（展示）</a:t>
            </a:r>
            <a:r>
              <a:rPr lang="en-US" altLang="zh-CN" dirty="0"/>
              <a:t>——</a:t>
            </a:r>
            <a:r>
              <a:rPr lang="zh-CN" altLang="en-US" dirty="0" smtClean="0"/>
              <a:t>功能</a:t>
            </a:r>
            <a:r>
              <a:rPr lang="zh-CN" altLang="en-US" dirty="0"/>
              <a:t>架构的总体规划</a:t>
            </a:r>
          </a:p>
        </p:txBody>
      </p:sp>
      <p:sp>
        <p:nvSpPr>
          <p:cNvPr id="105" name="圆角矩形 86"/>
          <p:cNvSpPr/>
          <p:nvPr/>
        </p:nvSpPr>
        <p:spPr>
          <a:xfrm>
            <a:off x="84138" y="1277938"/>
            <a:ext cx="527050" cy="539115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anchor="ctr"/>
          <a:lstStyle/>
          <a:p>
            <a:pPr algn="ctr">
              <a:defRPr/>
            </a:pPr>
            <a:r>
              <a:rPr lang="zh-CN" altLang="en-US" b="1" dirty="0" smtClean="0">
                <a:solidFill>
                  <a:prstClr val="black"/>
                </a:solidFill>
                <a:ea typeface="仿宋" pitchFamily="49" charset="-122"/>
                <a:cs typeface="Arial" pitchFamily="34" charset="0"/>
              </a:rPr>
              <a:t>全球实验室互联互通</a:t>
            </a:r>
            <a:r>
              <a:rPr lang="en-US" altLang="zh-CN" b="1" dirty="0" smtClean="0">
                <a:solidFill>
                  <a:prstClr val="black"/>
                </a:solidFill>
                <a:ea typeface="仿宋" pitchFamily="49" charset="-122"/>
                <a:cs typeface="Arial" pitchFamily="34" charset="0"/>
              </a:rPr>
              <a:t>-</a:t>
            </a:r>
          </a:p>
          <a:p>
            <a:pPr algn="ctr">
              <a:defRPr/>
            </a:pPr>
            <a:r>
              <a:rPr lang="zh-CN" altLang="en-US" sz="1100" b="1" dirty="0" smtClean="0">
                <a:solidFill>
                  <a:prstClr val="black"/>
                </a:solidFill>
                <a:ea typeface="仿宋" pitchFamily="49" charset="-122"/>
                <a:cs typeface="Arial" pitchFamily="34" charset="0"/>
              </a:rPr>
              <a:t>展示</a:t>
            </a:r>
            <a:endParaRPr lang="en-US" altLang="zh-CN" sz="1100" b="1" dirty="0">
              <a:solidFill>
                <a:prstClr val="black"/>
              </a:solidFill>
              <a:ea typeface="仿宋" pitchFamily="49" charset="-122"/>
              <a:cs typeface="Arial" pitchFamily="34" charset="0"/>
            </a:endParaRPr>
          </a:p>
        </p:txBody>
      </p:sp>
      <p:cxnSp>
        <p:nvCxnSpPr>
          <p:cNvPr id="106" name="形状 103"/>
          <p:cNvCxnSpPr>
            <a:stCxn id="105" idx="3"/>
          </p:cNvCxnSpPr>
          <p:nvPr/>
        </p:nvCxnSpPr>
        <p:spPr>
          <a:xfrm flipV="1">
            <a:off x="611188" y="1825625"/>
            <a:ext cx="488950" cy="2147888"/>
          </a:xfrm>
          <a:prstGeom prst="curvedConnector3">
            <a:avLst>
              <a:gd name="adj1" fmla="val 50000"/>
            </a:avLst>
          </a:prstGeom>
          <a:ln w="19050">
            <a:solidFill>
              <a:schemeClr val="accent6">
                <a:lumMod val="75000"/>
              </a:schemeClr>
            </a:solidFill>
            <a:tailEnd type="arrow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曲线连接符 110"/>
          <p:cNvCxnSpPr>
            <a:stCxn id="105" idx="3"/>
          </p:cNvCxnSpPr>
          <p:nvPr/>
        </p:nvCxnSpPr>
        <p:spPr>
          <a:xfrm>
            <a:off x="611188" y="3973513"/>
            <a:ext cx="385762" cy="2076450"/>
          </a:xfrm>
          <a:prstGeom prst="curvedConnector3">
            <a:avLst>
              <a:gd name="adj1" fmla="val 50000"/>
            </a:avLst>
          </a:prstGeom>
          <a:ln w="19050">
            <a:solidFill>
              <a:schemeClr val="accent6">
                <a:lumMod val="75000"/>
              </a:schemeClr>
            </a:solidFill>
            <a:tailEnd type="arrow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曲线连接符 112"/>
          <p:cNvCxnSpPr>
            <a:stCxn id="105" idx="3"/>
          </p:cNvCxnSpPr>
          <p:nvPr/>
        </p:nvCxnSpPr>
        <p:spPr>
          <a:xfrm>
            <a:off x="611188" y="3973513"/>
            <a:ext cx="390525" cy="668337"/>
          </a:xfrm>
          <a:prstGeom prst="curvedConnector3">
            <a:avLst>
              <a:gd name="adj1" fmla="val 50000"/>
            </a:avLst>
          </a:prstGeom>
          <a:ln w="19050">
            <a:solidFill>
              <a:schemeClr val="accent6">
                <a:lumMod val="75000"/>
              </a:schemeClr>
            </a:solidFill>
            <a:tailEnd type="arrow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矩形 144"/>
          <p:cNvSpPr/>
          <p:nvPr/>
        </p:nvSpPr>
        <p:spPr>
          <a:xfrm>
            <a:off x="1309465" y="908720"/>
            <a:ext cx="1030287" cy="227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4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功能分区</a:t>
            </a:r>
          </a:p>
        </p:txBody>
      </p:sp>
      <p:sp>
        <p:nvSpPr>
          <p:cNvPr id="110" name="矩形 155"/>
          <p:cNvSpPr/>
          <p:nvPr/>
        </p:nvSpPr>
        <p:spPr>
          <a:xfrm>
            <a:off x="3037656" y="908720"/>
            <a:ext cx="1030288" cy="227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4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功能定位</a:t>
            </a:r>
          </a:p>
        </p:txBody>
      </p:sp>
      <p:sp>
        <p:nvSpPr>
          <p:cNvPr id="111" name="矩形 156"/>
          <p:cNvSpPr/>
          <p:nvPr/>
        </p:nvSpPr>
        <p:spPr>
          <a:xfrm>
            <a:off x="6500813" y="908720"/>
            <a:ext cx="1030287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4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功能模块</a:t>
            </a:r>
          </a:p>
        </p:txBody>
      </p:sp>
      <p:grpSp>
        <p:nvGrpSpPr>
          <p:cNvPr id="9227" name="Group 86"/>
          <p:cNvGrpSpPr>
            <a:grpSpLocks/>
          </p:cNvGrpSpPr>
          <p:nvPr/>
        </p:nvGrpSpPr>
        <p:grpSpPr bwMode="auto">
          <a:xfrm>
            <a:off x="1120863" y="5655518"/>
            <a:ext cx="7886079" cy="1085850"/>
            <a:chOff x="1007274" y="5371474"/>
            <a:chExt cx="7922444" cy="1085218"/>
          </a:xfrm>
        </p:grpSpPr>
        <p:sp>
          <p:nvSpPr>
            <p:cNvPr id="129" name="矩形 136"/>
            <p:cNvSpPr/>
            <p:nvPr/>
          </p:nvSpPr>
          <p:spPr>
            <a:xfrm>
              <a:off x="1007274" y="5371474"/>
              <a:ext cx="3665082" cy="107093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30" name="圆角矩形 90"/>
            <p:cNvSpPr/>
            <p:nvPr/>
          </p:nvSpPr>
          <p:spPr>
            <a:xfrm>
              <a:off x="1101279" y="5708620"/>
              <a:ext cx="1181507" cy="42862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>
              <a:innerShdw blurRad="114300">
                <a:prstClr val="black"/>
              </a:inn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b="1" kern="0" dirty="0" smtClean="0">
                  <a:solidFill>
                    <a:srgbClr val="0000CC"/>
                  </a:solidFill>
                  <a:latin typeface="微软雅黑" pitchFamily="34" charset="-122"/>
                  <a:ea typeface="微软雅黑" pitchFamily="34" charset="-122"/>
                </a:rPr>
                <a:t>数据挖掘应用</a:t>
              </a:r>
              <a:endParaRPr lang="zh-CN" altLang="en-US" sz="1200" b="1" kern="0" dirty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1" name="圆角矩形 95"/>
            <p:cNvSpPr/>
            <p:nvPr/>
          </p:nvSpPr>
          <p:spPr>
            <a:xfrm>
              <a:off x="2510340" y="5600733"/>
              <a:ext cx="1987404" cy="67191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展示实验室数据挖掘应用的情况和效果。</a:t>
              </a:r>
              <a:endParaRPr lang="en-US" altLang="zh-CN" sz="1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并分析其趋势和异常</a:t>
              </a:r>
              <a:endPara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32" name="肘形连接符 165"/>
            <p:cNvCxnSpPr>
              <a:endCxn id="131" idx="1"/>
            </p:cNvCxnSpPr>
            <p:nvPr/>
          </p:nvCxnSpPr>
          <p:spPr>
            <a:xfrm>
              <a:off x="2283344" y="5923603"/>
              <a:ext cx="226996" cy="13088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矩形 210"/>
            <p:cNvSpPr/>
            <p:nvPr/>
          </p:nvSpPr>
          <p:spPr>
            <a:xfrm>
              <a:off x="4786648" y="5385754"/>
              <a:ext cx="4143070" cy="1070938"/>
            </a:xfrm>
            <a:prstGeom prst="rect">
              <a:avLst/>
            </a:prstGeom>
            <a:solidFill>
              <a:srgbClr val="99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34" name="圆角矩形 211"/>
            <p:cNvSpPr/>
            <p:nvPr/>
          </p:nvSpPr>
          <p:spPr>
            <a:xfrm>
              <a:off x="5013643" y="5457149"/>
              <a:ext cx="1158790" cy="28875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产品量产一致性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39" name="圆角矩形 216"/>
            <p:cNvSpPr/>
            <p:nvPr/>
          </p:nvSpPr>
          <p:spPr>
            <a:xfrm>
              <a:off x="5031735" y="5787157"/>
              <a:ext cx="1130217" cy="28558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能力比对</a:t>
              </a:r>
              <a:endParaRPr lang="zh-CN" altLang="en-US" sz="12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40" name="圆角矩形 217"/>
            <p:cNvSpPr/>
            <p:nvPr/>
          </p:nvSpPr>
          <p:spPr>
            <a:xfrm>
              <a:off x="6268778" y="5783984"/>
              <a:ext cx="1171489" cy="28717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1200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……</a:t>
              </a:r>
              <a:endParaRPr lang="zh-CN" altLang="en-US" sz="120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cxnSp>
          <p:nvCxnSpPr>
            <p:cNvPr id="143" name="肘形连接符 240"/>
            <p:cNvCxnSpPr>
              <a:stCxn id="131" idx="3"/>
              <a:endCxn id="133" idx="1"/>
            </p:cNvCxnSpPr>
            <p:nvPr/>
          </p:nvCxnSpPr>
          <p:spPr>
            <a:xfrm flipV="1">
              <a:off x="4497744" y="5921223"/>
              <a:ext cx="288904" cy="15469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9" name="曲线连接符 105"/>
          <p:cNvCxnSpPr>
            <a:stCxn id="105" idx="3"/>
          </p:cNvCxnSpPr>
          <p:nvPr/>
        </p:nvCxnSpPr>
        <p:spPr>
          <a:xfrm flipV="1">
            <a:off x="611188" y="3294063"/>
            <a:ext cx="388937" cy="679450"/>
          </a:xfrm>
          <a:prstGeom prst="curvedConnector2">
            <a:avLst/>
          </a:prstGeom>
          <a:ln w="19050"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73" name="Group 80"/>
          <p:cNvGrpSpPr>
            <a:grpSpLocks/>
          </p:cNvGrpSpPr>
          <p:nvPr/>
        </p:nvGrpSpPr>
        <p:grpSpPr bwMode="auto">
          <a:xfrm>
            <a:off x="1127571" y="2823735"/>
            <a:ext cx="7908925" cy="1319311"/>
            <a:chOff x="1020714" y="1064897"/>
            <a:chExt cx="7909004" cy="1078219"/>
          </a:xfrm>
        </p:grpSpPr>
        <p:sp>
          <p:nvSpPr>
            <p:cNvPr id="74" name="矩形 130"/>
            <p:cNvSpPr/>
            <p:nvPr/>
          </p:nvSpPr>
          <p:spPr>
            <a:xfrm>
              <a:off x="1020714" y="1064897"/>
              <a:ext cx="3651286" cy="1078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75" name="矩形 169"/>
            <p:cNvSpPr/>
            <p:nvPr/>
          </p:nvSpPr>
          <p:spPr>
            <a:xfrm>
              <a:off x="4786302" y="1071249"/>
              <a:ext cx="4143416" cy="1071867"/>
            </a:xfrm>
            <a:prstGeom prst="rect">
              <a:avLst/>
            </a:prstGeom>
            <a:solidFill>
              <a:srgbClr val="99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76" name="圆角矩形 87"/>
            <p:cNvSpPr/>
            <p:nvPr/>
          </p:nvSpPr>
          <p:spPr>
            <a:xfrm>
              <a:off x="1100476" y="1398242"/>
              <a:ext cx="1285884" cy="42862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>
              <a:innerShdw blurRad="114300">
                <a:prstClr val="black"/>
              </a:inn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b="1" kern="0" dirty="0" smtClean="0">
                  <a:solidFill>
                    <a:srgbClr val="0000CC"/>
                  </a:solidFill>
                  <a:latin typeface="微软雅黑" pitchFamily="34" charset="-122"/>
                  <a:ea typeface="微软雅黑" pitchFamily="34" charset="-122"/>
                </a:rPr>
                <a:t>运营状态</a:t>
              </a:r>
              <a:endParaRPr lang="en-US" altLang="zh-CN" sz="1200" b="1" kern="0" dirty="0" smtClean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7" name="圆角矩形 92"/>
            <p:cNvSpPr/>
            <p:nvPr/>
          </p:nvSpPr>
          <p:spPr>
            <a:xfrm>
              <a:off x="2514566" y="1153822"/>
              <a:ext cx="1985983" cy="88572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显示全球实验室的运行状态，包括实验室</a:t>
              </a:r>
              <a:r>
                <a:rPr lang="en-US" altLang="zh-CN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设备状态、人员状态、标准状态、能力状态。</a:t>
              </a:r>
              <a:endParaRPr lang="en-US" altLang="zh-CN" sz="1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并分析其趋势和异常</a:t>
              </a:r>
              <a:endPara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圆角矩形 97"/>
            <p:cNvSpPr/>
            <p:nvPr/>
          </p:nvSpPr>
          <p:spPr>
            <a:xfrm>
              <a:off x="5000616" y="1130003"/>
              <a:ext cx="1143011" cy="285831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总状态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79" name="圆角矩形 123"/>
            <p:cNvSpPr/>
            <p:nvPr/>
          </p:nvSpPr>
          <p:spPr>
            <a:xfrm>
              <a:off x="6356354" y="1487292"/>
              <a:ext cx="1128724" cy="284243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能力状态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80" name="圆角矩形 133"/>
            <p:cNvSpPr/>
            <p:nvPr/>
          </p:nvSpPr>
          <p:spPr>
            <a:xfrm>
              <a:off x="5000616" y="1487292"/>
              <a:ext cx="1158887" cy="284243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标准状态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82" name="圆角矩形 138"/>
            <p:cNvSpPr/>
            <p:nvPr/>
          </p:nvSpPr>
          <p:spPr>
            <a:xfrm>
              <a:off x="6372229" y="1118277"/>
              <a:ext cx="1128724" cy="285831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实验室状态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cxnSp>
          <p:nvCxnSpPr>
            <p:cNvPr id="83" name="肘形连接符 159"/>
            <p:cNvCxnSpPr>
              <a:endCxn id="77" idx="1"/>
            </p:cNvCxnSpPr>
            <p:nvPr/>
          </p:nvCxnSpPr>
          <p:spPr>
            <a:xfrm flipV="1">
              <a:off x="2385977" y="1596685"/>
              <a:ext cx="128589" cy="16059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圆角矩形 188"/>
            <p:cNvSpPr/>
            <p:nvPr/>
          </p:nvSpPr>
          <p:spPr>
            <a:xfrm>
              <a:off x="7615255" y="1124627"/>
              <a:ext cx="1171587" cy="274715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人员状态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cxnSp>
          <p:nvCxnSpPr>
            <p:cNvPr id="89" name="肘形连接符 234"/>
            <p:cNvCxnSpPr>
              <a:stCxn id="77" idx="3"/>
              <a:endCxn id="75" idx="1"/>
            </p:cNvCxnSpPr>
            <p:nvPr/>
          </p:nvCxnSpPr>
          <p:spPr>
            <a:xfrm>
              <a:off x="4500549" y="1596685"/>
              <a:ext cx="285753" cy="10498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>
            <a:grpSpLocks/>
          </p:cNvGrpSpPr>
          <p:nvPr/>
        </p:nvGrpSpPr>
        <p:grpSpPr bwMode="auto">
          <a:xfrm>
            <a:off x="1115616" y="1625725"/>
            <a:ext cx="7908925" cy="1077912"/>
            <a:chOff x="1020714" y="1064897"/>
            <a:chExt cx="7909004" cy="1078219"/>
          </a:xfrm>
        </p:grpSpPr>
        <p:sp>
          <p:nvSpPr>
            <p:cNvPr id="91" name="矩形 130"/>
            <p:cNvSpPr/>
            <p:nvPr/>
          </p:nvSpPr>
          <p:spPr>
            <a:xfrm>
              <a:off x="1020714" y="1064897"/>
              <a:ext cx="3651286" cy="1078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92" name="矩形 169"/>
            <p:cNvSpPr/>
            <p:nvPr/>
          </p:nvSpPr>
          <p:spPr>
            <a:xfrm>
              <a:off x="4786302" y="1071249"/>
              <a:ext cx="4143416" cy="1071867"/>
            </a:xfrm>
            <a:prstGeom prst="rect">
              <a:avLst/>
            </a:prstGeom>
            <a:solidFill>
              <a:srgbClr val="99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93" name="圆角矩形 87"/>
            <p:cNvSpPr/>
            <p:nvPr/>
          </p:nvSpPr>
          <p:spPr>
            <a:xfrm>
              <a:off x="1100476" y="1398242"/>
              <a:ext cx="1285884" cy="42862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>
              <a:innerShdw blurRad="114300">
                <a:prstClr val="black"/>
              </a:inn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b="1" kern="0" dirty="0" smtClean="0">
                  <a:solidFill>
                    <a:srgbClr val="0000CC"/>
                  </a:solidFill>
                  <a:latin typeface="微软雅黑" pitchFamily="34" charset="-122"/>
                  <a:ea typeface="微软雅黑" pitchFamily="34" charset="-122"/>
                </a:rPr>
                <a:t>全球互联</a:t>
              </a:r>
              <a:endParaRPr lang="zh-CN" altLang="en-US" sz="1200" b="1" kern="0" dirty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4" name="圆角矩形 92"/>
            <p:cNvSpPr/>
            <p:nvPr/>
          </p:nvSpPr>
          <p:spPr>
            <a:xfrm>
              <a:off x="2514566" y="1158970"/>
              <a:ext cx="1985983" cy="95498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展现全球互联效果，可显示不同</a:t>
              </a:r>
              <a:r>
                <a:rPr lang="zh-CN" altLang="en-US" sz="12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维度下的实验室数量、位置和</a:t>
              </a:r>
              <a:r>
                <a:rPr lang="zh-CN" altLang="en-US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状态；</a:t>
              </a:r>
              <a:endParaRPr lang="en-US" altLang="zh-CN" sz="1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defRPr/>
              </a:pPr>
              <a:r>
                <a:rPr lang="zh-CN" altLang="en-US" sz="1200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结合产品生命周期显示</a:t>
              </a:r>
              <a:r>
                <a:rPr lang="en-US" altLang="zh-CN" sz="1200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Lab</a:t>
              </a:r>
              <a:r>
                <a:rPr lang="zh-CN" altLang="en-US" sz="1200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数和分类订单数</a:t>
              </a:r>
              <a:endPara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9" name="肘形连接符 159"/>
            <p:cNvCxnSpPr>
              <a:endCxn id="94" idx="1"/>
            </p:cNvCxnSpPr>
            <p:nvPr/>
          </p:nvCxnSpPr>
          <p:spPr>
            <a:xfrm>
              <a:off x="2385978" y="1599673"/>
              <a:ext cx="128588" cy="3679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肘形连接符 234"/>
            <p:cNvCxnSpPr>
              <a:stCxn id="94" idx="3"/>
              <a:endCxn id="92" idx="1"/>
            </p:cNvCxnSpPr>
            <p:nvPr/>
          </p:nvCxnSpPr>
          <p:spPr>
            <a:xfrm flipV="1">
              <a:off x="4500549" y="1607182"/>
              <a:ext cx="285753" cy="29281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8" name="Group 80"/>
          <p:cNvGrpSpPr>
            <a:grpSpLocks/>
          </p:cNvGrpSpPr>
          <p:nvPr/>
        </p:nvGrpSpPr>
        <p:grpSpPr bwMode="auto">
          <a:xfrm>
            <a:off x="1120863" y="4272245"/>
            <a:ext cx="7908925" cy="1270725"/>
            <a:chOff x="1020714" y="1064897"/>
            <a:chExt cx="7909004" cy="1078219"/>
          </a:xfrm>
        </p:grpSpPr>
        <p:sp>
          <p:nvSpPr>
            <p:cNvPr id="144" name="矩形 130"/>
            <p:cNvSpPr/>
            <p:nvPr/>
          </p:nvSpPr>
          <p:spPr>
            <a:xfrm>
              <a:off x="1020714" y="1064897"/>
              <a:ext cx="3651286" cy="1078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60" name="矩形 169"/>
            <p:cNvSpPr/>
            <p:nvPr/>
          </p:nvSpPr>
          <p:spPr>
            <a:xfrm>
              <a:off x="4786302" y="1071249"/>
              <a:ext cx="4143416" cy="1071867"/>
            </a:xfrm>
            <a:prstGeom prst="rect">
              <a:avLst/>
            </a:prstGeom>
            <a:solidFill>
              <a:srgbClr val="99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75" name="圆角矩形 87"/>
            <p:cNvSpPr/>
            <p:nvPr/>
          </p:nvSpPr>
          <p:spPr>
            <a:xfrm>
              <a:off x="1100476" y="1398242"/>
              <a:ext cx="1285884" cy="42862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>
              <a:innerShdw blurRad="114300">
                <a:prstClr val="black"/>
              </a:inn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b="1" kern="0" dirty="0" smtClean="0">
                  <a:solidFill>
                    <a:srgbClr val="0000CC"/>
                  </a:solidFill>
                  <a:latin typeface="微软雅黑" pitchFamily="34" charset="-122"/>
                  <a:ea typeface="微软雅黑" pitchFamily="34" charset="-122"/>
                </a:rPr>
                <a:t>数据结果</a:t>
              </a:r>
              <a:endParaRPr lang="zh-CN" altLang="en-US" sz="1200" b="1" kern="0" dirty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6" name="圆角矩形 92"/>
            <p:cNvSpPr/>
            <p:nvPr/>
          </p:nvSpPr>
          <p:spPr>
            <a:xfrm>
              <a:off x="2514566" y="1272919"/>
              <a:ext cx="1985983" cy="717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显示有关产品质量和实验室运营效果的指标。</a:t>
              </a:r>
              <a:endParaRPr lang="en-US" altLang="zh-CN" sz="1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并分析其趋势和异常</a:t>
              </a:r>
              <a:endPara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7" name="圆角矩形 97"/>
            <p:cNvSpPr/>
            <p:nvPr/>
          </p:nvSpPr>
          <p:spPr>
            <a:xfrm>
              <a:off x="5000616" y="1130003"/>
              <a:ext cx="1143011" cy="285831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订单类别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78" name="圆角矩形 123"/>
            <p:cNvSpPr/>
            <p:nvPr/>
          </p:nvSpPr>
          <p:spPr>
            <a:xfrm>
              <a:off x="6356354" y="1487292"/>
              <a:ext cx="1128724" cy="284243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订单及时率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79" name="圆角矩形 133"/>
            <p:cNvSpPr/>
            <p:nvPr/>
          </p:nvSpPr>
          <p:spPr>
            <a:xfrm>
              <a:off x="5000616" y="1487292"/>
              <a:ext cx="1158887" cy="284243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设备利用率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80" name="圆角矩形 138"/>
            <p:cNvSpPr/>
            <p:nvPr/>
          </p:nvSpPr>
          <p:spPr>
            <a:xfrm>
              <a:off x="6372229" y="1120570"/>
              <a:ext cx="1128724" cy="285831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合格率</a:t>
              </a:r>
            </a:p>
          </p:txBody>
        </p:sp>
        <p:cxnSp>
          <p:nvCxnSpPr>
            <p:cNvPr id="181" name="肘形连接符 159"/>
            <p:cNvCxnSpPr>
              <a:endCxn id="176" idx="1"/>
            </p:cNvCxnSpPr>
            <p:nvPr/>
          </p:nvCxnSpPr>
          <p:spPr>
            <a:xfrm>
              <a:off x="2385978" y="1612741"/>
              <a:ext cx="128588" cy="18718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圆角矩形 187"/>
            <p:cNvSpPr/>
            <p:nvPr/>
          </p:nvSpPr>
          <p:spPr>
            <a:xfrm>
              <a:off x="7613667" y="1496820"/>
              <a:ext cx="1157300" cy="274715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 smtClean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检测满意度</a:t>
              </a:r>
              <a:endParaRPr lang="zh-CN" altLang="en-US" sz="120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85" name="圆角矩形 188"/>
            <p:cNvSpPr/>
            <p:nvPr/>
          </p:nvSpPr>
          <p:spPr>
            <a:xfrm>
              <a:off x="7615255" y="1126922"/>
              <a:ext cx="1171587" cy="274715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1200" dirty="0">
                  <a:solidFill>
                    <a:schemeClr val="tx1"/>
                  </a:solidFill>
                  <a:latin typeface="黑体" pitchFamily="49" charset="-122"/>
                  <a:ea typeface="黑体" pitchFamily="49" charset="-122"/>
                </a:rPr>
                <a:t>闭环率</a:t>
              </a:r>
            </a:p>
          </p:txBody>
        </p:sp>
        <p:cxnSp>
          <p:nvCxnSpPr>
            <p:cNvPr id="187" name="肘形连接符 234"/>
            <p:cNvCxnSpPr>
              <a:stCxn id="176" idx="3"/>
              <a:endCxn id="160" idx="1"/>
            </p:cNvCxnSpPr>
            <p:nvPr/>
          </p:nvCxnSpPr>
          <p:spPr>
            <a:xfrm flipV="1">
              <a:off x="4500549" y="1607182"/>
              <a:ext cx="285753" cy="2427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5004049" y="2028156"/>
            <a:ext cx="4032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四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个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维度：集团→产线维度、四类实验室维度、实验室分布区域维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度、试验类别） 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一期实现</a:t>
            </a:r>
            <a:endParaRPr lang="en-US" altLang="zh-CN" sz="1200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以及结合产品生命周期展现</a:t>
            </a:r>
            <a:r>
              <a:rPr lang="en-US" altLang="zh-CN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Lab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数和分类订单数（贡献）</a:t>
            </a:r>
            <a:endParaRPr lang="zh-CN" altLang="en-US" sz="1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8" name="圆角矩形 97"/>
          <p:cNvSpPr/>
          <p:nvPr/>
        </p:nvSpPr>
        <p:spPr bwMode="auto">
          <a:xfrm>
            <a:off x="5256710" y="1719771"/>
            <a:ext cx="1143000" cy="2857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全球互联</a:t>
            </a:r>
            <a:endParaRPr lang="zh-CN" altLang="en-US" sz="1200" dirty="0">
              <a:solidFill>
                <a:schemeClr val="tx1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5100725" y="3692690"/>
            <a:ext cx="3770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（分层次不同维度展示各种运营状态，并显示各运营状态的趋势和异常情况）</a:t>
            </a:r>
            <a:r>
              <a:rPr lang="zh-CN" altLang="en-US" sz="1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一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期</a:t>
            </a:r>
            <a:r>
              <a:rPr lang="zh-CN" altLang="en-US" sz="1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</p:txBody>
      </p:sp>
      <p:sp>
        <p:nvSpPr>
          <p:cNvPr id="190" name="TextBox 189"/>
          <p:cNvSpPr txBox="1"/>
          <p:nvPr/>
        </p:nvSpPr>
        <p:spPr>
          <a:xfrm>
            <a:off x="5004048" y="5098374"/>
            <a:ext cx="3770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（分层次不同维度展示相关指标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结果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，并显示各指标的趋势和异常情况）</a:t>
            </a:r>
            <a:r>
              <a:rPr lang="zh-CN" altLang="en-US" sz="1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一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期实现</a:t>
            </a:r>
            <a:endParaRPr lang="zh-CN" altLang="en-US" sz="1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1" name="TextBox 190"/>
          <p:cNvSpPr txBox="1"/>
          <p:nvPr/>
        </p:nvSpPr>
        <p:spPr>
          <a:xfrm>
            <a:off x="7668344" y="6070465"/>
            <a:ext cx="10025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二</a:t>
            </a:r>
            <a:r>
              <a:rPr lang="zh-CN" altLang="en-US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期实现</a:t>
            </a:r>
            <a:endParaRPr lang="zh-CN" altLang="en-US" sz="1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2" name="TextBox 191"/>
          <p:cNvSpPr txBox="1"/>
          <p:nvPr/>
        </p:nvSpPr>
        <p:spPr>
          <a:xfrm>
            <a:off x="6358216" y="5715861"/>
            <a:ext cx="1598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争取一期实现</a:t>
            </a:r>
            <a:endParaRPr lang="zh-CN" altLang="en-US" sz="1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3" name="TextBox 192"/>
          <p:cNvSpPr txBox="1"/>
          <p:nvPr/>
        </p:nvSpPr>
        <p:spPr>
          <a:xfrm>
            <a:off x="4932040" y="6389286"/>
            <a:ext cx="37703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（结合数据挖掘应用情况二期规划）</a:t>
            </a:r>
            <a:endParaRPr lang="zh-CN" altLang="en-US" sz="1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圆角矩形 87"/>
          <p:cNvSpPr/>
          <p:nvPr/>
        </p:nvSpPr>
        <p:spPr bwMode="auto">
          <a:xfrm>
            <a:off x="1195377" y="1211909"/>
            <a:ext cx="1285489" cy="3543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>
            <a:innerShdw blurRad="114300">
              <a:prstClr val="black"/>
            </a:inn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b="1" kern="0" dirty="0" smtClean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U-lab</a:t>
            </a:r>
            <a:r>
              <a:rPr lang="zh-CN" altLang="en-US" sz="1200" b="1" kern="0" dirty="0" smtClean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首页</a:t>
            </a:r>
            <a:endParaRPr lang="zh-CN" altLang="en-US" sz="1200" b="1" kern="0" dirty="0">
              <a:solidFill>
                <a:srgbClr val="0000C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圆角矩形 92"/>
          <p:cNvSpPr/>
          <p:nvPr/>
        </p:nvSpPr>
        <p:spPr bwMode="auto">
          <a:xfrm>
            <a:off x="2614700" y="1211374"/>
            <a:ext cx="1985963" cy="32879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进入系统的默认界面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1673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361369"/>
              </p:ext>
            </p:extLst>
          </p:nvPr>
        </p:nvGraphicFramePr>
        <p:xfrm>
          <a:off x="251521" y="908720"/>
          <a:ext cx="8640958" cy="5838864"/>
        </p:xfrm>
        <a:graphic>
          <a:graphicData uri="http://schemas.openxmlformats.org/drawingml/2006/table">
            <a:tbl>
              <a:tblPr/>
              <a:tblGrid>
                <a:gridCol w="933853"/>
                <a:gridCol w="1082370"/>
                <a:gridCol w="2016224"/>
                <a:gridCol w="2736304"/>
                <a:gridCol w="1872207"/>
              </a:tblGrid>
              <a:tr h="315612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全球互联互通各功能层次</a:t>
                      </a:r>
                    </a:p>
                  </a:txBody>
                  <a:tcPr marL="9016" marR="9016" marT="901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7113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功能模块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子模块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一级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二级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三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级</a:t>
                      </a:r>
                      <a:endParaRPr lang="en-US" altLang="zh-CN" sz="1100" b="1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73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首页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（默认界面）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  <a:r>
                        <a:rPr lang="zh-CN" altLang="en-US" sz="105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进入系统的默认界面</a:t>
                      </a:r>
                      <a:endParaRPr lang="zh-CN" alt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5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全球互联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各维度下的：位置、</a:t>
                      </a:r>
                      <a:r>
                        <a:rPr lang="zh-CN" altLang="en-US" sz="105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数量</a:t>
                      </a:r>
                      <a:endParaRPr lang="en-US" altLang="zh-CN" sz="105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algn="l" fontAlgn="ctr"/>
                      <a:r>
                        <a:rPr lang="zh-CN" altLang="en-US" sz="105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产品生命周期下的</a:t>
                      </a:r>
                      <a:r>
                        <a:rPr lang="en-US" altLang="zh-CN" sz="105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Lab</a:t>
                      </a:r>
                      <a:r>
                        <a:rPr lang="zh-CN" altLang="en-US" sz="105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和订单</a:t>
                      </a:r>
                      <a:endParaRPr lang="zh-CN" alt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进入各产线数据中心界面（参观用数据）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5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查看各产线实验室实时监控各模块（参观用数据）</a:t>
                      </a:r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1137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运营状态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总状态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总状态报表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实验室状态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arn-CL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维度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到：四类实验室</a:t>
                      </a:r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实验室专业分类 矩阵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明细报表，如空闲</a:t>
                      </a:r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Lab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明细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人员状态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arn-CL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维度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到：四类实验室</a:t>
                      </a:r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实验室专业分类 矩阵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113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标准状态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arn-CL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维度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</a:t>
                      </a:r>
                      <a:r>
                        <a:rPr lang="zh-CN" altLang="en-US" sz="105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：各专业标准</a:t>
                      </a:r>
                      <a:r>
                        <a:rPr lang="en-US" altLang="zh-CN" sz="105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各级别标准或制修订情况</a:t>
                      </a:r>
                      <a:endParaRPr lang="zh-CN" altLang="en-US" sz="1050" b="0" i="0" u="none" strike="noStrike" dirty="0">
                        <a:solidFill>
                          <a:srgbClr val="FF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能力状态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</a:t>
                      </a:r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四类实验室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到：四类实验室</a:t>
                      </a:r>
                      <a:r>
                        <a:rPr lang="en-US" altLang="zh-CN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实验室专业分类 矩阵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明细报表，如不具备能力明细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数据结果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订单类别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</a:t>
                      </a:r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 </a:t>
                      </a:r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订单类别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到：四类实验室</a:t>
                      </a:r>
                      <a:r>
                        <a:rPr lang="en-US" altLang="zh-CN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实验室专业分类 矩阵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合格率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</a:t>
                      </a:r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 </a:t>
                      </a:r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订单类别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到：四类实验室</a:t>
                      </a:r>
                      <a:r>
                        <a:rPr lang="en-US" altLang="zh-CN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实验室专业分类 矩阵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闭环率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</a:t>
                      </a:r>
                      <a:r>
                        <a:rPr lang="en-US" altLang="zh-CN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 </a:t>
                      </a:r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订单类别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到：四类实验室</a:t>
                      </a:r>
                      <a:r>
                        <a:rPr lang="en-US" altLang="zh-CN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实验室专业分类 矩阵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明细报表，如未闭环明细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设备利用率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</a:t>
                      </a:r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四类实验室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到：四类实验室</a:t>
                      </a:r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实验室专业分类 矩阵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明细报表（用于分析异常）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订单及时率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</a:t>
                      </a:r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四类实验室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到：四类实验室</a:t>
                      </a:r>
                      <a:r>
                        <a:rPr lang="en-US" altLang="zh-CN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实验室专业分类 矩阵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明细报表（用于分析异常）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02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检测满意度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 </a:t>
                      </a:r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四类实验室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到：四类实验室</a:t>
                      </a:r>
                      <a:r>
                        <a:rPr lang="en-US" altLang="zh-CN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VS</a:t>
                      </a:r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实验室专业分类 矩阵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明细报表（用于分析异常）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113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数据</a:t>
                      </a:r>
                      <a:endParaRPr lang="en-US" altLang="zh-CN" sz="1100" b="1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algn="ctr" fontAlgn="ctr"/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挖掘</a:t>
                      </a:r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应用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共产一致性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arn-CL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Haier→</a:t>
                      </a:r>
                      <a:r>
                        <a:rPr lang="zh-CN" altLang="en-US" sz="1050" b="0" i="0" u="none" strike="noStrike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产线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明细报表（用于分析异常）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113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……</a:t>
                      </a:r>
                      <a:r>
                        <a:rPr lang="zh-CN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（待定）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arn-CL" sz="1050" b="0" i="0" u="none" strike="noStrike" dirty="0">
                        <a:solidFill>
                          <a:srgbClr val="FF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zh-CN" sz="105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</a:p>
                  </a:txBody>
                  <a:tcPr marL="9016" marR="9016" marT="901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323528" y="188640"/>
            <a:ext cx="6695726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eaLnBrk="1" hangingPunct="1">
              <a:defRPr sz="2400" b="1">
                <a:latin typeface="微软雅黑" pitchFamily="34" charset="-122"/>
                <a:ea typeface="微软雅黑" pitchFamily="34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defTabSz="1023938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defTabSz="1023938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defTabSz="1023938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defTabSz="1023938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zh-CN" altLang="en-US" dirty="0" smtClean="0"/>
              <a:t>互联互通（展示）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层次及样表举例</a:t>
            </a:r>
            <a:endParaRPr lang="zh-CN" altLang="en-US" dirty="0"/>
          </a:p>
        </p:txBody>
      </p:sp>
      <p:graphicFrame>
        <p:nvGraphicFramePr>
          <p:cNvPr id="5" name="对象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513915"/>
              </p:ext>
            </p:extLst>
          </p:nvPr>
        </p:nvGraphicFramePr>
        <p:xfrm>
          <a:off x="1910764" y="2134301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9" name="演示文稿" showAsIcon="1" r:id="rId3" imgW="380880" imgH="685800" progId="PowerPoint.Show.8">
                  <p:embed/>
                </p:oleObj>
              </mc:Choice>
              <mc:Fallback>
                <p:oleObj name="演示文稿" showAsIcon="1" r:id="rId3" imgW="380880" imgH="685800" progId="PowerPoint.Show.8">
                  <p:embed/>
                  <p:pic>
                    <p:nvPicPr>
                      <p:cNvPr id="0" name="对象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2134301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4991699"/>
              </p:ext>
            </p:extLst>
          </p:nvPr>
        </p:nvGraphicFramePr>
        <p:xfrm>
          <a:off x="1910764" y="2488802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0" name="演示文稿" showAsIcon="1" r:id="rId5" imgW="380880" imgH="685800" progId="PowerPoint.Show.8">
                  <p:embed/>
                </p:oleObj>
              </mc:Choice>
              <mc:Fallback>
                <p:oleObj name="演示文稿" showAsIcon="1" r:id="rId5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2488802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2136070"/>
              </p:ext>
            </p:extLst>
          </p:nvPr>
        </p:nvGraphicFramePr>
        <p:xfrm>
          <a:off x="1910764" y="2843303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1" name="演示文稿" showAsIcon="1" r:id="rId6" imgW="380880" imgH="685800" progId="PowerPoint.Show.8">
                  <p:embed/>
                </p:oleObj>
              </mc:Choice>
              <mc:Fallback>
                <p:oleObj name="演示文稿" showAsIcon="1" r:id="rId6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2843303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2054357"/>
              </p:ext>
            </p:extLst>
          </p:nvPr>
        </p:nvGraphicFramePr>
        <p:xfrm>
          <a:off x="1910764" y="3197804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2" name="演示文稿" showAsIcon="1" r:id="rId7" imgW="380880" imgH="685800" progId="PowerPoint.Show.8">
                  <p:embed/>
                </p:oleObj>
              </mc:Choice>
              <mc:Fallback>
                <p:oleObj name="演示文稿" showAsIcon="1" r:id="rId7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3197804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7565036"/>
              </p:ext>
            </p:extLst>
          </p:nvPr>
        </p:nvGraphicFramePr>
        <p:xfrm>
          <a:off x="1910764" y="3552305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3" name="演示文稿" showAsIcon="1" r:id="rId8" imgW="380880" imgH="685800" progId="PowerPoint.Show.8">
                  <p:embed/>
                </p:oleObj>
              </mc:Choice>
              <mc:Fallback>
                <p:oleObj name="演示文稿" showAsIcon="1" r:id="rId8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3552305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6182420"/>
              </p:ext>
            </p:extLst>
          </p:nvPr>
        </p:nvGraphicFramePr>
        <p:xfrm>
          <a:off x="1910764" y="3969240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4" name="演示文稿" showAsIcon="1" r:id="rId9" imgW="380880" imgH="685800" progId="PowerPoint.Show.8">
                  <p:embed/>
                </p:oleObj>
              </mc:Choice>
              <mc:Fallback>
                <p:oleObj name="演示文稿" showAsIcon="1" r:id="rId9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3969240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1833876"/>
              </p:ext>
            </p:extLst>
          </p:nvPr>
        </p:nvGraphicFramePr>
        <p:xfrm>
          <a:off x="1910764" y="4352544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5" name="演示文稿" showAsIcon="1" r:id="rId10" imgW="380880" imgH="685800" progId="PowerPoint.Show.8">
                  <p:embed/>
                </p:oleObj>
              </mc:Choice>
              <mc:Fallback>
                <p:oleObj name="演示文稿" showAsIcon="1" r:id="rId10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4352544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123217"/>
              </p:ext>
            </p:extLst>
          </p:nvPr>
        </p:nvGraphicFramePr>
        <p:xfrm>
          <a:off x="1910764" y="4735848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6" name="演示文稿" showAsIcon="1" r:id="rId11" imgW="380880" imgH="685800" progId="PowerPoint.Show.8">
                  <p:embed/>
                </p:oleObj>
              </mc:Choice>
              <mc:Fallback>
                <p:oleObj name="演示文稿" showAsIcon="1" r:id="rId11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4735848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9634927"/>
              </p:ext>
            </p:extLst>
          </p:nvPr>
        </p:nvGraphicFramePr>
        <p:xfrm>
          <a:off x="1910764" y="5119152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7" name="演示文稿" showAsIcon="1" r:id="rId12" imgW="380880" imgH="685800" progId="PowerPoint.Show.8">
                  <p:embed/>
                </p:oleObj>
              </mc:Choice>
              <mc:Fallback>
                <p:oleObj name="演示文稿" showAsIcon="1" r:id="rId12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5119152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4266671"/>
              </p:ext>
            </p:extLst>
          </p:nvPr>
        </p:nvGraphicFramePr>
        <p:xfrm>
          <a:off x="1910764" y="5502456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8" name="演示文稿" showAsIcon="1" r:id="rId13" imgW="380880" imgH="685800" progId="PowerPoint.Show.8">
                  <p:embed/>
                </p:oleObj>
              </mc:Choice>
              <mc:Fallback>
                <p:oleObj name="演示文稿" showAsIcon="1" r:id="rId13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5502456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7312009"/>
              </p:ext>
            </p:extLst>
          </p:nvPr>
        </p:nvGraphicFramePr>
        <p:xfrm>
          <a:off x="1910764" y="5885761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9" name="演示文稿" showAsIcon="1" r:id="rId14" imgW="380880" imgH="685800" progId="PowerPoint.Show.8">
                  <p:embed/>
                </p:oleObj>
              </mc:Choice>
              <mc:Fallback>
                <p:oleObj name="演示文稿" showAsIcon="1" r:id="rId14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5885761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7530220"/>
              </p:ext>
            </p:extLst>
          </p:nvPr>
        </p:nvGraphicFramePr>
        <p:xfrm>
          <a:off x="1910764" y="6190568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0" name="演示文稿" showAsIcon="1" r:id="rId15" imgW="380880" imgH="685800" progId="PowerPoint.Show.8">
                  <p:embed/>
                </p:oleObj>
              </mc:Choice>
              <mc:Fallback>
                <p:oleObj name="演示文稿" showAsIcon="1" r:id="rId15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10764" y="6190568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6497241"/>
              </p:ext>
            </p:extLst>
          </p:nvPr>
        </p:nvGraphicFramePr>
        <p:xfrm>
          <a:off x="1907704" y="1826513"/>
          <a:ext cx="4159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1" name="演示文稿" showAsIcon="1" r:id="rId16" imgW="380880" imgH="685800" progId="PowerPoint.Show.8">
                  <p:embed/>
                </p:oleObj>
              </mc:Choice>
              <mc:Fallback>
                <p:oleObj name="演示文稿" showAsIcon="1" r:id="rId16" imgW="380880" imgH="68580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1907704" y="1826513"/>
                        <a:ext cx="4159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云形 2"/>
          <p:cNvSpPr/>
          <p:nvPr/>
        </p:nvSpPr>
        <p:spPr>
          <a:xfrm>
            <a:off x="6012160" y="692696"/>
            <a:ext cx="2952328" cy="648072"/>
          </a:xfrm>
          <a:prstGeom prst="clou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zh-CN" altLang="en-US" sz="1400" b="1" dirty="0" smtClean="0">
                <a:solidFill>
                  <a:srgbClr val="FF0000"/>
                </a:solidFill>
              </a:rPr>
              <a:t>红色字体部分待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LIMS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系统之后开展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graphicFrame>
        <p:nvGraphicFramePr>
          <p:cNvPr id="17" name="对象 1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7576252"/>
              </p:ext>
            </p:extLst>
          </p:nvPr>
        </p:nvGraphicFramePr>
        <p:xfrm>
          <a:off x="6603329" y="1772816"/>
          <a:ext cx="415925" cy="28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2" name="演示文稿" showAsIcon="1" r:id="rId17" imgW="380880" imgH="685800" progId="PowerPoint.Show.8">
                  <p:embed/>
                </p:oleObj>
              </mc:Choice>
              <mc:Fallback>
                <p:oleObj name="演示文稿" showAsIcon="1" r:id="rId17" imgW="380880" imgH="685800" progId="PowerPoint.Show.8">
                  <p:embed/>
                  <p:pic>
                    <p:nvPicPr>
                      <p:cNvPr id="0" name="对象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 b="52493"/>
                      <a:stretch>
                        <a:fillRect/>
                      </a:stretch>
                    </p:blipFill>
                    <p:spPr bwMode="auto">
                      <a:xfrm>
                        <a:off x="6603329" y="1772816"/>
                        <a:ext cx="415925" cy="280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47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7632</TotalTime>
  <Words>635</Words>
  <Application>Microsoft Office PowerPoint</Application>
  <PresentationFormat>全屏显示(4:3)</PresentationFormat>
  <Paragraphs>115</Paragraphs>
  <Slides>2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</vt:i4>
      </vt:variant>
    </vt:vector>
  </HeadingPairs>
  <TitlesOfParts>
    <vt:vector size="5" baseType="lpstr">
      <vt:lpstr>默认设计模板</vt:lpstr>
      <vt:lpstr>演示文稿</vt:lpstr>
      <vt:lpstr>Microsoft PowerPoint 97-2003 演示文稿</vt:lpstr>
      <vt:lpstr>PowerPoint 演示文稿</vt:lpstr>
      <vt:lpstr>PowerPoint 演示文稿</vt:lpstr>
    </vt:vector>
  </TitlesOfParts>
  <Company>Haier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吉惠</dc:creator>
  <cp:lastModifiedBy>A0002691</cp:lastModifiedBy>
  <cp:revision>589</cp:revision>
  <dcterms:created xsi:type="dcterms:W3CDTF">2011-08-02T03:55:23Z</dcterms:created>
  <dcterms:modified xsi:type="dcterms:W3CDTF">2017-03-16T06:34:54Z</dcterms:modified>
</cp:coreProperties>
</file>

<file path=docProps/thumbnail.jpeg>
</file>